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4"/>
  </p:sldMasterIdLst>
  <p:notesMasterIdLst>
    <p:notesMasterId r:id="rId23"/>
  </p:notesMasterIdLst>
  <p:sldIdLst>
    <p:sldId id="405" r:id="rId5"/>
    <p:sldId id="414" r:id="rId6"/>
    <p:sldId id="389" r:id="rId7"/>
    <p:sldId id="412" r:id="rId8"/>
    <p:sldId id="419" r:id="rId9"/>
    <p:sldId id="413" r:id="rId10"/>
    <p:sldId id="388" r:id="rId11"/>
    <p:sldId id="403" r:id="rId12"/>
    <p:sldId id="406" r:id="rId13"/>
    <p:sldId id="396" r:id="rId14"/>
    <p:sldId id="417" r:id="rId15"/>
    <p:sldId id="416" r:id="rId16"/>
    <p:sldId id="407" r:id="rId17"/>
    <p:sldId id="410" r:id="rId18"/>
    <p:sldId id="409" r:id="rId19"/>
    <p:sldId id="408" r:id="rId20"/>
    <p:sldId id="418" r:id="rId21"/>
    <p:sldId id="41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2E491C9B-68CA-44C7-81BF-C02D169139CD}">
          <p14:sldIdLst>
            <p14:sldId id="405"/>
            <p14:sldId id="414"/>
            <p14:sldId id="389"/>
            <p14:sldId id="412"/>
            <p14:sldId id="419"/>
            <p14:sldId id="413"/>
            <p14:sldId id="388"/>
            <p14:sldId id="403"/>
            <p14:sldId id="406"/>
            <p14:sldId id="396"/>
            <p14:sldId id="417"/>
            <p14:sldId id="416"/>
            <p14:sldId id="407"/>
            <p14:sldId id="410"/>
            <p14:sldId id="409"/>
            <p14:sldId id="408"/>
            <p14:sldId id="418"/>
            <p14:sldId id="411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504" userDrawn="1">
          <p15:clr>
            <a:srgbClr val="A4A3A4"/>
          </p15:clr>
        </p15:guide>
        <p15:guide id="5" orient="horz" pos="3816" userDrawn="1">
          <p15:clr>
            <a:srgbClr val="A4A3A4"/>
          </p15:clr>
        </p15:guide>
        <p15:guide id="7" pos="3454" userDrawn="1">
          <p15:clr>
            <a:srgbClr val="A4A3A4"/>
          </p15:clr>
        </p15:guide>
        <p15:guide id="8" orient="horz" pos="1071" userDrawn="1">
          <p15:clr>
            <a:srgbClr val="A4A3A4"/>
          </p15:clr>
        </p15:guide>
        <p15:guide id="9" pos="801" userDrawn="1">
          <p15:clr>
            <a:srgbClr val="A4A3A4"/>
          </p15:clr>
        </p15:guide>
        <p15:guide id="10" pos="6947" userDrawn="1">
          <p15:clr>
            <a:srgbClr val="A4A3A4"/>
          </p15:clr>
        </p15:guide>
        <p15:guide id="11" pos="4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ECFF"/>
    <a:srgbClr val="111111"/>
    <a:srgbClr val="8563E7"/>
    <a:srgbClr val="EDEDED"/>
    <a:srgbClr val="F44336"/>
    <a:srgbClr val="F8F8F8"/>
    <a:srgbClr val="12002A"/>
    <a:srgbClr val="1D0022"/>
    <a:srgbClr val="000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6D4CD-CC50-4D6B-A886-8F07794265B9}" v="20" dt="2025-04-29T07:37:48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6242" autoAdjust="0"/>
  </p:normalViewPr>
  <p:slideViewPr>
    <p:cSldViewPr snapToGrid="0">
      <p:cViewPr varScale="1">
        <p:scale>
          <a:sx n="64" d="100"/>
          <a:sy n="64" d="100"/>
        </p:scale>
        <p:origin x="876" y="52"/>
      </p:cViewPr>
      <p:guideLst>
        <p:guide orient="horz" pos="504"/>
        <p:guide orient="horz" pos="3816"/>
        <p:guide pos="3454"/>
        <p:guide orient="horz" pos="1071"/>
        <p:guide pos="801"/>
        <p:guide pos="6947"/>
        <p:guide pos="42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Fin" charset="0"/>
              </a:defRPr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Fin" charset="0"/>
              </a:defRPr>
            </a:lvl1pPr>
          </a:lstStyle>
          <a:p>
            <a:fld id="{5D971959-953B-463E-BAAE-BE8CB048C413}" type="datetimeFigureOut">
              <a:rPr lang="fr-FR" smtClean="0"/>
              <a:pPr/>
              <a:t>29/04/2025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Fin" charset="0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Fin" charset="0"/>
              </a:defRPr>
            </a:lvl1pPr>
          </a:lstStyle>
          <a:p>
            <a:fld id="{01BB0138-77EE-466A-BAEB-47D907700EE9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65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Fin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Fin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Fin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Fin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Fi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B0138-77EE-466A-BAEB-47D907700EE9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72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C8993-3666-0D42-FCE2-0CCF83BD9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3214" y="315884"/>
            <a:ext cx="1825736" cy="64631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4FE7000-68A5-1B65-6938-2BEF56AF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93" y="4555374"/>
            <a:ext cx="7900101" cy="1805781"/>
          </a:xfrm>
        </p:spPr>
        <p:txBody>
          <a:bodyPr>
            <a:normAutofit/>
          </a:bodyPr>
          <a:lstStyle>
            <a:lvl1pPr algn="l">
              <a:defRPr sz="7200" b="0" i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3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43025" y="1756061"/>
            <a:ext cx="2987055" cy="364127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2855E4E-0C63-46F6-AF74-7985B3D228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68184" y="1756061"/>
            <a:ext cx="2987057" cy="364127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 rtl="0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0555A4FC-4CCB-4761-BA47-6EF0217746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93346" y="1756061"/>
            <a:ext cx="3055627" cy="364127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 rtl="0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04D472F-36BD-C320-8D7A-F620CDC43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1106" y="6231842"/>
            <a:ext cx="1126781" cy="399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E8E0-117E-7705-D23C-13BC12F57F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266349"/>
            <a:ext cx="99029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CE6C2C-7A15-9D7D-FA35-BE674ACD6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101"/>
            <a:ext cx="10010773" cy="5465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41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629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98028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6426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671105-6192-46DB-B120-D59094B55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14824" y="2227731"/>
            <a:ext cx="2487528" cy="165291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0C53A-8939-D65B-3D9A-95E703EAC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1106" y="6231842"/>
            <a:ext cx="1126781" cy="399632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12A02C9-DEA7-567F-7B0B-6B96DF7D17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266349"/>
            <a:ext cx="99029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943307A-37BD-9E9E-DDAE-2F1EE129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101"/>
            <a:ext cx="10010773" cy="5465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62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- 6 Collag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64000" cy="3429000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0" bIns="0">
            <a:normAutofit/>
          </a:bodyPr>
          <a:lstStyle>
            <a:lvl1pPr marL="0" indent="0">
              <a:buNone/>
              <a:defRPr sz="2000" b="0" i="0" baseline="0">
                <a:solidFill>
                  <a:schemeClr val="accent1"/>
                </a:solidFill>
                <a:latin typeface="Helvetica Neue Moyen" charset="0"/>
                <a:cs typeface="Helvetica Neue Fin" charset="0"/>
              </a:defRPr>
            </a:lvl1pPr>
          </a:lstStyle>
          <a:p>
            <a:r>
              <a:rPr lang="fr-FR" dirty="0"/>
              <a:t>Click to </a:t>
            </a:r>
            <a:br>
              <a:rPr lang="fr-FR" dirty="0"/>
            </a:br>
            <a:r>
              <a:rPr lang="fr-FR" dirty="0"/>
              <a:t>add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4064000" y="0"/>
            <a:ext cx="4064000" cy="3429000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0" bIns="0">
            <a:normAutofit/>
          </a:bodyPr>
          <a:lstStyle>
            <a:lvl1pPr marL="0" indent="0">
              <a:buNone/>
              <a:defRPr sz="2000" b="0" i="0" baseline="0">
                <a:solidFill>
                  <a:schemeClr val="accent1"/>
                </a:solidFill>
                <a:latin typeface="Helvetica Neue Moyen" charset="0"/>
                <a:cs typeface="Helvetica Neue Fin" charset="0"/>
              </a:defRPr>
            </a:lvl1pPr>
          </a:lstStyle>
          <a:p>
            <a:r>
              <a:rPr lang="fr-FR" dirty="0"/>
              <a:t>Click to </a:t>
            </a:r>
            <a:br>
              <a:rPr lang="fr-FR" dirty="0"/>
            </a:br>
            <a:r>
              <a:rPr lang="fr-FR" dirty="0"/>
              <a:t>add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128000" y="0"/>
            <a:ext cx="4064000" cy="3429000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0" bIns="0">
            <a:normAutofit/>
          </a:bodyPr>
          <a:lstStyle>
            <a:lvl1pPr marL="0" indent="0">
              <a:buNone/>
              <a:defRPr sz="2000" b="0" i="0" baseline="0">
                <a:solidFill>
                  <a:schemeClr val="accent1"/>
                </a:solidFill>
                <a:latin typeface="Helvetica Neue Moyen" charset="0"/>
                <a:cs typeface="Helvetica Neue Fin" charset="0"/>
              </a:defRPr>
            </a:lvl1pPr>
          </a:lstStyle>
          <a:p>
            <a:r>
              <a:rPr lang="fr-FR" dirty="0"/>
              <a:t>Click to </a:t>
            </a:r>
            <a:br>
              <a:rPr lang="fr-FR" dirty="0"/>
            </a:br>
            <a:r>
              <a:rPr lang="fr-FR" dirty="0"/>
              <a:t>add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128000" y="3429000"/>
            <a:ext cx="4064000" cy="3429000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0" bIns="0">
            <a:normAutofit/>
          </a:bodyPr>
          <a:lstStyle>
            <a:lvl1pPr marL="0" indent="0">
              <a:buNone/>
              <a:defRPr sz="2000" b="0" i="0" baseline="0">
                <a:solidFill>
                  <a:schemeClr val="accent1"/>
                </a:solidFill>
                <a:latin typeface="Helvetica Neue Moyen" charset="0"/>
                <a:cs typeface="Helvetica Neue Fin" charset="0"/>
              </a:defRPr>
            </a:lvl1pPr>
          </a:lstStyle>
          <a:p>
            <a:r>
              <a:rPr lang="fr-FR" dirty="0"/>
              <a:t>Click to </a:t>
            </a:r>
            <a:br>
              <a:rPr lang="fr-FR" dirty="0"/>
            </a:br>
            <a:r>
              <a:rPr lang="fr-FR" dirty="0"/>
              <a:t>add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064000" y="3429000"/>
            <a:ext cx="4064000" cy="3429000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0" bIns="0">
            <a:normAutofit/>
          </a:bodyPr>
          <a:lstStyle>
            <a:lvl1pPr marL="0" indent="0">
              <a:buNone/>
              <a:defRPr sz="2000" b="0" i="0" baseline="0">
                <a:solidFill>
                  <a:schemeClr val="accent1"/>
                </a:solidFill>
                <a:latin typeface="Helvetica Neue Moyen" charset="0"/>
                <a:cs typeface="Helvetica Neue Fin" charset="0"/>
              </a:defRPr>
            </a:lvl1pPr>
          </a:lstStyle>
          <a:p>
            <a:r>
              <a:rPr lang="fr-FR" dirty="0"/>
              <a:t>Click to </a:t>
            </a:r>
            <a:br>
              <a:rPr lang="fr-FR" dirty="0"/>
            </a:br>
            <a:r>
              <a:rPr lang="fr-FR" dirty="0"/>
              <a:t>add a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4064000" cy="3429000"/>
          </a:xfrm>
          <a:prstGeom prst="rect">
            <a:avLst/>
          </a:prstGeom>
          <a:solidFill>
            <a:schemeClr val="tx2"/>
          </a:solidFill>
        </p:spPr>
        <p:txBody>
          <a:bodyPr lIns="252000" tIns="252000" rIns="0" bIns="0">
            <a:normAutofit/>
          </a:bodyPr>
          <a:lstStyle>
            <a:lvl1pPr marL="0" indent="0">
              <a:buNone/>
              <a:defRPr sz="2000" b="0" i="0" baseline="0">
                <a:solidFill>
                  <a:schemeClr val="accent1"/>
                </a:solidFill>
                <a:latin typeface="Helvetica Neue Moyen" charset="0"/>
                <a:cs typeface="Helvetica Neue Fin" charset="0"/>
              </a:defRPr>
            </a:lvl1pPr>
          </a:lstStyle>
          <a:p>
            <a:r>
              <a:rPr lang="fr-FR" dirty="0"/>
              <a:t>Click to </a:t>
            </a:r>
            <a:br>
              <a:rPr lang="fr-FR" dirty="0"/>
            </a:br>
            <a:r>
              <a:rPr lang="fr-FR" dirty="0"/>
              <a:t>add a </a:t>
            </a:r>
            <a:r>
              <a:rPr lang="fr-FR" dirty="0" err="1"/>
              <a:t>picture</a:t>
            </a:r>
            <a:endParaRPr lang="fr-F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F19D10-AAFF-AA3E-FD25-14944FC1B8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F8402A6-14D9-4D2B-977E-B7BC8E2E93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38200" y="6266349"/>
            <a:ext cx="99029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75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FEDBDA94-24D5-41E5-9379-523B714182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857999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8C2C1-393B-540F-B24C-D24FF37AF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5AD5D38-DC9C-73EF-4FAE-2E325C3B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29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</a:t>
            </a:r>
            <a:r>
              <a:rPr lang="en-GB" dirty="0" err="1"/>
              <a:t>biometriccommissioner.scot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479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75CE1-5F19-BA40-6B77-046E62A96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18E442-B57E-255C-2F33-E5E3512F51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1775"/>
            <a:ext cx="99018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249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EC926-FD7A-2A66-3D69-3D187CC9D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790976-0AC7-9F8B-5A39-9BC4515E9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1775"/>
            <a:ext cx="99018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25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167E6FD1-1BAF-4D06-862F-B9B72EC0F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2263" y="800100"/>
            <a:ext cx="5519737" cy="51120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0262F-0B14-0668-E027-CB0D38DAB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DFA0E-49DC-4356-1AF8-FFDF1476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18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25C76A-6C80-3754-848B-69D2B37E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00100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1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167E6FD1-1BAF-4D06-862F-B9B72EC0F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2263" y="800100"/>
            <a:ext cx="5519737" cy="51120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323621-23E6-8407-31AE-76C2AD462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1106" y="6231842"/>
            <a:ext cx="1126781" cy="399632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4AF3431-097B-EEF2-549F-1E52FA20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29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91298FC-DBB6-DC1A-58DF-834C1E93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00100"/>
            <a:ext cx="52578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717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167E6FD1-1BAF-4D06-862F-B9B72EC0F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2263" y="800100"/>
            <a:ext cx="5519737" cy="511209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2E771-53DB-7AAD-4A6E-77CD80180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37B9339-9D47-2CD4-2B59-5AA786877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18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23D630C-4EFD-855E-B33C-B3E2E4E6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00100"/>
            <a:ext cx="5257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61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27DE9DD-1B25-8C75-5041-DF7C3CC60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1106" y="6231842"/>
            <a:ext cx="1126781" cy="399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DBA1E-919B-9C74-CC4A-03DBCAC9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290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203875-F621-3B57-BAC4-433ED17B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150" y="800100"/>
            <a:ext cx="5519737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5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3C34C-7856-B564-75C1-CD6380709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0044" y="6231842"/>
            <a:ext cx="1128906" cy="399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2B95B-053B-841B-D4E1-E3AF2483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184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7A8A1A-EF71-4A52-1EEE-3E609583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100"/>
            <a:ext cx="5047211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31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7128" y="552450"/>
            <a:ext cx="8680183" cy="57531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 dirty="0"/>
              <a:t>	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PICTURE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69E362B-F1D3-2CE4-E371-D76C97CCC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1106" y="6231842"/>
            <a:ext cx="1126781" cy="39963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8E444-3210-4AFF-9BE1-00992E26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2906" cy="365125"/>
          </a:xfrm>
        </p:spPr>
        <p:txBody>
          <a:bodyPr/>
          <a:lstStyle/>
          <a:p>
            <a:r>
              <a:rPr lang="en-GB" dirty="0"/>
              <a:t>Safeguarding our biometric future | Visit our website: </a:t>
            </a:r>
            <a:r>
              <a:rPr lang="en-GB" dirty="0" err="1"/>
              <a:t>www.biometricscommissioner.scot</a:t>
            </a:r>
            <a:endParaRPr lang="en-GB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2ED0722-D6F9-2598-E86E-E0FEF6FD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495" y="800100"/>
            <a:ext cx="2611581" cy="23088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3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A6B3527-E6EC-84D3-3961-4C9E55F4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4B6D8-E9C4-ED22-26B8-06043815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BD5CE-90CF-5540-C8B1-A7B8B49E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Scottish Biometrics Commissioner | </a:t>
            </a:r>
            <a:r>
              <a:rPr lang="en-GB" dirty="0"/>
              <a:t>Safeguarding our biometric future</a:t>
            </a:r>
          </a:p>
        </p:txBody>
      </p:sp>
    </p:spTree>
    <p:extLst>
      <p:ext uri="{BB962C8B-B14F-4D97-AF65-F5344CB8AC3E}">
        <p14:creationId xmlns:p14="http://schemas.microsoft.com/office/powerpoint/2010/main" val="280954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7" r:id="rId2"/>
    <p:sldLayoutId id="2147483728" r:id="rId3"/>
    <p:sldLayoutId id="2147483683" r:id="rId4"/>
    <p:sldLayoutId id="2147483729" r:id="rId5"/>
    <p:sldLayoutId id="2147483730" r:id="rId6"/>
    <p:sldLayoutId id="2147483688" r:id="rId7"/>
    <p:sldLayoutId id="2147483689" r:id="rId8"/>
    <p:sldLayoutId id="2147483690" r:id="rId9"/>
    <p:sldLayoutId id="2147483692" r:id="rId10"/>
    <p:sldLayoutId id="2147483695" r:id="rId11"/>
    <p:sldLayoutId id="2147483722" r:id="rId12"/>
    <p:sldLayoutId id="2147483700" r:id="rId13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6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kumimoji="0" lang="fr-FR" sz="3600" b="1" i="0" u="none" strike="noStrike" kern="1200" cap="none" spc="0" normalizeH="0" baseline="0" dirty="0" smtClean="0">
          <a:ln>
            <a:noFill/>
          </a:ln>
          <a:solidFill>
            <a:schemeClr val="accent1"/>
          </a:solidFill>
          <a:effectLst/>
          <a:uLnTx/>
          <a:uFillTx/>
          <a:latin typeface="+mj-lt"/>
          <a:ea typeface="+mn-ea"/>
          <a:cs typeface="Arial" panose="020B0604020202020204" pitchFamily="34" charset="0"/>
        </a:defRPr>
      </a:lvl1pPr>
      <a:lvl2pPr marL="36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kumimoji="0" lang="fr-FR" sz="2400" b="1" i="0" u="none" strike="noStrike" kern="1200" cap="none" spc="0" normalizeH="0" baseline="0" dirty="0" smtClean="0">
          <a:ln>
            <a:noFill/>
          </a:ln>
          <a:solidFill>
            <a:schemeClr val="tx2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000" indent="-228600" algn="l" defTabSz="914400" rtl="0" eaLnBrk="1" latinLnBrk="0" hangingPunct="1">
        <a:lnSpc>
          <a:spcPct val="15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fr-FR" sz="2000" b="0" i="0" kern="1200" baseline="0" dirty="0" smtClean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D9FE1-398F-7468-CC6C-B30E76A436B3}"/>
              </a:ext>
            </a:extLst>
          </p:cNvPr>
          <p:cNvSpPr txBox="1"/>
          <p:nvPr/>
        </p:nvSpPr>
        <p:spPr>
          <a:xfrm>
            <a:off x="355987" y="2968280"/>
            <a:ext cx="5139055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400" dirty="0">
                <a:solidFill>
                  <a:schemeClr val="accent1"/>
                </a:solidFill>
                <a:latin typeface="N27 Medium" pitchFamily="2" charset="77"/>
                <a:cs typeface="Helvetica Neue Moyen" charset="0"/>
              </a:rPr>
              <a:t>PRESENTERS NAME</a:t>
            </a:r>
            <a:endParaRPr kumimoji="0" lang="fr-FR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27 Medium" pitchFamily="2" charset="77"/>
              <a:cs typeface="Helvetica Neue Moyen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39F6BA-F3C0-3702-F8DC-0B30817F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86" y="4099965"/>
            <a:ext cx="10566479" cy="180578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‘Biometrics and Policing in an AI-Driven World’</a:t>
            </a:r>
            <a:br>
              <a:rPr lang="en-US" sz="4800" dirty="0"/>
            </a:br>
            <a:br>
              <a:rPr lang="en-US" sz="4800" dirty="0"/>
            </a:br>
            <a:r>
              <a:rPr lang="en-US" sz="3600" dirty="0"/>
              <a:t>Dr Brian Plastow – Scottish Biometrics Commissioner </a:t>
            </a:r>
            <a:br>
              <a:rPr lang="en-US" sz="4800" dirty="0"/>
            </a:br>
            <a:r>
              <a:rPr lang="en-US" sz="48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0ED799-5009-4C2C-11E1-48EB909B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937" y="4933187"/>
            <a:ext cx="1162212" cy="1171739"/>
          </a:xfrm>
          <a:prstGeom prst="rect">
            <a:avLst/>
          </a:prstGeom>
        </p:spPr>
      </p:pic>
      <p:pic>
        <p:nvPicPr>
          <p:cNvPr id="7" name="Picture 6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B9FDFD98-6D25-D393-5814-EB91B6FF8D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226" y="1241571"/>
            <a:ext cx="1581030" cy="10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95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-up of a device&#10;&#10;Description automatically generated">
            <a:extLst>
              <a:ext uri="{FF2B5EF4-FFF2-40B4-BE49-F238E27FC236}">
                <a16:creationId xmlns:a16="http://schemas.microsoft.com/office/drawing/2014/main" id="{84C94594-698C-757F-3529-7250B835D9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263" y="800276"/>
            <a:ext cx="5519737" cy="5111737"/>
          </a:xfr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4757D-B2B7-B879-DAD2-B1C73BB9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29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Safeguarding our biometric future | Visit our website: www.biometricscommissioner.scot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1B0F1-79D7-6A1E-061A-6F660FF319B2}"/>
              </a:ext>
            </a:extLst>
          </p:cNvPr>
          <p:cNvSpPr txBox="1"/>
          <p:nvPr/>
        </p:nvSpPr>
        <p:spPr>
          <a:xfrm>
            <a:off x="0" y="800100"/>
            <a:ext cx="6560191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Technology comes last: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Police Scotland awards £13.3 m for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body worn video (BWV) contract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after consultation reveals public support. 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Scotland starts national conversation on live facial recognition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3A2A4-7493-90EA-14E8-CD83435E146A}"/>
              </a:ext>
            </a:extLst>
          </p:cNvPr>
          <p:cNvSpPr txBox="1"/>
          <p:nvPr/>
        </p:nvSpPr>
        <p:spPr>
          <a:xfrm>
            <a:off x="9325495" y="800100"/>
            <a:ext cx="2611581" cy="2308860"/>
          </a:xfrm>
          <a:prstGeom prst="rect">
            <a:avLst/>
          </a:prstGeom>
        </p:spPr>
        <p:txBody>
          <a:bodyPr vert="horz" lIns="91440" tIns="45720" rIns="91440" bIns="45720" numCol="1" spcCol="360000" rtlCol="0" anchor="ctr">
            <a:norm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30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5FF47-9045-872C-6EC0-AA877F5B1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F19E1B-0B5D-6FF2-CAAC-CA8FBFB201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59D9D-0679-0CB0-6A97-2D3D738190F4}"/>
              </a:ext>
            </a:extLst>
          </p:cNvPr>
          <p:cNvSpPr txBox="1"/>
          <p:nvPr/>
        </p:nvSpPr>
        <p:spPr>
          <a:xfrm>
            <a:off x="-897949" y="2179470"/>
            <a:ext cx="10909935" cy="538609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E3AC363-9649-0987-91B4-58C163796461}"/>
              </a:ext>
            </a:extLst>
          </p:cNvPr>
          <p:cNvSpPr txBox="1">
            <a:spLocks/>
          </p:cNvSpPr>
          <p:nvPr/>
        </p:nvSpPr>
        <p:spPr>
          <a:xfrm>
            <a:off x="3217863" y="374650"/>
            <a:ext cx="647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Where are we now?</a:t>
            </a:r>
            <a:endParaRPr lang="en-US" dirty="0"/>
          </a:p>
        </p:txBody>
      </p:sp>
      <p:pic>
        <p:nvPicPr>
          <p:cNvPr id="12" name="Picture 11" descr="A blue cover with white text&#10;&#10;Description automatically generated">
            <a:extLst>
              <a:ext uri="{FF2B5EF4-FFF2-40B4-BE49-F238E27FC236}">
                <a16:creationId xmlns:a16="http://schemas.microsoft.com/office/drawing/2014/main" id="{8C8F89E2-28E0-16D2-F6C5-10400FD9B6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138" y="1616493"/>
            <a:ext cx="1955592" cy="2766664"/>
          </a:xfrm>
          <a:prstGeom prst="rect">
            <a:avLst/>
          </a:prstGeom>
        </p:spPr>
      </p:pic>
      <p:pic>
        <p:nvPicPr>
          <p:cNvPr id="14" name="Picture 13" descr="A group of men standing in front of a sign&#10;&#10;Description automatically generated">
            <a:extLst>
              <a:ext uri="{FF2B5EF4-FFF2-40B4-BE49-F238E27FC236}">
                <a16:creationId xmlns:a16="http://schemas.microsoft.com/office/drawing/2014/main" id="{0081048B-D38F-0623-2A48-A50FE2B40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14" y="1616493"/>
            <a:ext cx="1789214" cy="27666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C6B836-4E52-80E5-9D6E-30D805C31D77}"/>
              </a:ext>
            </a:extLst>
          </p:cNvPr>
          <p:cNvSpPr txBox="1"/>
          <p:nvPr/>
        </p:nvSpPr>
        <p:spPr>
          <a:xfrm>
            <a:off x="968951" y="-3230730"/>
            <a:ext cx="10909935" cy="538609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cument with black text&#10;&#10;AI-generated content may be incorrect.">
            <a:extLst>
              <a:ext uri="{FF2B5EF4-FFF2-40B4-BE49-F238E27FC236}">
                <a16:creationId xmlns:a16="http://schemas.microsoft.com/office/drawing/2014/main" id="{41ED07A1-17FB-CD00-99A7-C678A66BC0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595" y="1616493"/>
            <a:ext cx="1933793" cy="2766664"/>
          </a:xfrm>
          <a:prstGeom prst="rect">
            <a:avLst/>
          </a:prstGeom>
        </p:spPr>
      </p:pic>
      <p:pic>
        <p:nvPicPr>
          <p:cNvPr id="6" name="Picture 5" descr="A close-up of a dna&#10;&#10;AI-generated content may be incorrect.">
            <a:extLst>
              <a:ext uri="{FF2B5EF4-FFF2-40B4-BE49-F238E27FC236}">
                <a16:creationId xmlns:a16="http://schemas.microsoft.com/office/drawing/2014/main" id="{7A17C6D4-B910-B0C6-580C-CEBC7C072F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801" y="1616493"/>
            <a:ext cx="1955591" cy="2782304"/>
          </a:xfrm>
          <a:prstGeom prst="rect">
            <a:avLst/>
          </a:prstGeom>
        </p:spPr>
      </p:pic>
      <p:pic>
        <p:nvPicPr>
          <p:cNvPr id="7" name="Picture 6" descr="A close-up of a person's face&#10;&#10;AI-generated content may be incorrect.">
            <a:extLst>
              <a:ext uri="{FF2B5EF4-FFF2-40B4-BE49-F238E27FC236}">
                <a16:creationId xmlns:a16="http://schemas.microsoft.com/office/drawing/2014/main" id="{82C8AF04-BFA4-6554-F570-64C290A4F4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805" y="1636488"/>
            <a:ext cx="1955591" cy="27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53450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308873-4B99-BD74-E705-70D59D2698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DDA79-3981-C742-7CAF-29B49DD8B2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21" y="1570383"/>
            <a:ext cx="4073180" cy="33892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CE8AF0-602E-61EE-7025-E5BCE4F750E4}"/>
              </a:ext>
            </a:extLst>
          </p:cNvPr>
          <p:cNvSpPr txBox="1"/>
          <p:nvPr/>
        </p:nvSpPr>
        <p:spPr>
          <a:xfrm>
            <a:off x="275811" y="1697721"/>
            <a:ext cx="60976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Biometrics held by UK police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million DNA profiles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million fingerprint templates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20 million facial image templates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Security Determinations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Covert policing solutions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E2081-D27E-D55C-0A39-379283A9B116}"/>
              </a:ext>
            </a:extLst>
          </p:cNvPr>
          <p:cNvSpPr txBox="1"/>
          <p:nvPr/>
        </p:nvSpPr>
        <p:spPr>
          <a:xfrm>
            <a:off x="9892223" y="4777842"/>
            <a:ext cx="1649894" cy="161839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8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Macrovector on Freepik</a:t>
            </a:r>
          </a:p>
        </p:txBody>
      </p:sp>
    </p:spTree>
    <p:extLst>
      <p:ext uri="{BB962C8B-B14F-4D97-AF65-F5344CB8AC3E}">
        <p14:creationId xmlns:p14="http://schemas.microsoft.com/office/powerpoint/2010/main" val="28647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D9FE1-398F-7468-CC6C-B30E76A436B3}"/>
              </a:ext>
            </a:extLst>
          </p:cNvPr>
          <p:cNvSpPr txBox="1"/>
          <p:nvPr/>
        </p:nvSpPr>
        <p:spPr>
          <a:xfrm>
            <a:off x="355987" y="2968280"/>
            <a:ext cx="5139055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fr-FR" sz="2400" dirty="0">
                <a:solidFill>
                  <a:schemeClr val="accent1"/>
                </a:solidFill>
                <a:latin typeface="N27 Medium" pitchFamily="2" charset="77"/>
                <a:cs typeface="Helvetica Neue Moyen" charset="0"/>
              </a:rPr>
              <a:t>PRESENTERS NAME</a:t>
            </a:r>
            <a:endParaRPr kumimoji="0" lang="fr-FR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27 Medium" pitchFamily="2" charset="77"/>
              <a:cs typeface="Helvetica Neue Moyen" charset="0"/>
            </a:endParaRPr>
          </a:p>
        </p:txBody>
      </p:sp>
      <p:pic>
        <p:nvPicPr>
          <p:cNvPr id="12" name="Picture 11" descr="A map of europe with a flag&#10;&#10;Description automatically generated">
            <a:extLst>
              <a:ext uri="{FF2B5EF4-FFF2-40B4-BE49-F238E27FC236}">
                <a16:creationId xmlns:a16="http://schemas.microsoft.com/office/drawing/2014/main" id="{613412F1-E97D-5F63-A3D3-C2769F230B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93" y="1679617"/>
            <a:ext cx="4256066" cy="4154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45A32-ADAB-7659-CE55-8D6FD1C1934E}"/>
              </a:ext>
            </a:extLst>
          </p:cNvPr>
          <p:cNvSpPr txBox="1"/>
          <p:nvPr/>
        </p:nvSpPr>
        <p:spPr>
          <a:xfrm>
            <a:off x="5267739" y="2472973"/>
            <a:ext cx="64430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Biometric exchanges with European Union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Exchanges between UK and 27 member countries (514 million population)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Exchanges between UK and Interpol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Prüm Convention and Prüm 2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Disrupts and detects international criminality</a:t>
            </a:r>
          </a:p>
        </p:txBody>
      </p:sp>
    </p:spTree>
    <p:extLst>
      <p:ext uri="{BB962C8B-B14F-4D97-AF65-F5344CB8AC3E}">
        <p14:creationId xmlns:p14="http://schemas.microsoft.com/office/powerpoint/2010/main" val="400452296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4025-EFEB-6E70-B9DA-3840F35C4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person's eye&#10;&#10;Description automatically generated">
            <a:extLst>
              <a:ext uri="{FF2B5EF4-FFF2-40B4-BE49-F238E27FC236}">
                <a16:creationId xmlns:a16="http://schemas.microsoft.com/office/drawing/2014/main" id="{4F835364-D416-5AC6-D149-AE296BC5AD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2264" y="800100"/>
            <a:ext cx="5143916" cy="511209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55405-C56C-2464-3DAE-ED944619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27927-9FD9-BB8A-5A25-8D22E7391057}"/>
              </a:ext>
            </a:extLst>
          </p:cNvPr>
          <p:cNvSpPr txBox="1"/>
          <p:nvPr/>
        </p:nvSpPr>
        <p:spPr>
          <a:xfrm>
            <a:off x="554162" y="965236"/>
            <a:ext cx="572354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 Policy in next 5 years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Deliver single UK custody image database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the effectiveness of retrospective facial search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adoptions of live facial recognition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Prepare for Prüm 2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inter-agency sharing of biometrics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 international exchange agreements</a:t>
            </a:r>
          </a:p>
          <a:p>
            <a:pPr lvl="0"/>
            <a:endParaRPr lang="en-GB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F902-94AB-0B5E-03B6-AAB6A0B61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urple photo frame with a person in the middle&#10;&#10;Description automatically generated">
            <a:extLst>
              <a:ext uri="{FF2B5EF4-FFF2-40B4-BE49-F238E27FC236}">
                <a16:creationId xmlns:a16="http://schemas.microsoft.com/office/drawing/2014/main" id="{B71C5E5B-0794-1FB1-4154-93537C4144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8833" y="756140"/>
            <a:ext cx="5519737" cy="5112090"/>
          </a:xfrm>
          <a:solidFill>
            <a:schemeClr val="tx1">
              <a:lumMod val="50000"/>
            </a:schemeClr>
          </a:solidFill>
          <a:effectLst>
            <a:softEdge rad="63500"/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E1E1B-F175-8FF3-7291-340525DF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61C86-C231-9232-E7AB-9C05C443C6CE}"/>
              </a:ext>
            </a:extLst>
          </p:cNvPr>
          <p:cNvSpPr txBox="1"/>
          <p:nvPr/>
        </p:nvSpPr>
        <p:spPr>
          <a:xfrm>
            <a:off x="297409" y="782516"/>
            <a:ext cx="6102626" cy="4760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 Child Abuse Image Database</a:t>
            </a:r>
          </a:p>
          <a:p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Secure national database of images, videos and metadata of illegal Child Sexual Abuse Materials acquired by UK police and the National Crime Agency (NCA)</a:t>
            </a:r>
          </a:p>
          <a:p>
            <a:pPr marL="342900" lvl="0" indent="-342900">
              <a:spcAft>
                <a:spcPts val="375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International Law Enforcement Agencies (LEAs) – LEAs from around the world, in particular the Five Eyes countries (United States, Canada, New Zealand and Australia) work closely to collaborate on developing new tools, share data and knowledge.</a:t>
            </a:r>
            <a:endParaRPr lang="en-GB" sz="20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Identifies illegal content and offenders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Removes illegal content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Keeps children safe</a:t>
            </a:r>
          </a:p>
        </p:txBody>
      </p:sp>
    </p:spTree>
    <p:extLst>
      <p:ext uri="{BB962C8B-B14F-4D97-AF65-F5344CB8AC3E}">
        <p14:creationId xmlns:p14="http://schemas.microsoft.com/office/powerpoint/2010/main" val="141238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92A95-CE72-5B2B-7CF8-AB162E38C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C02BB8BF-1D99-146D-9519-016737EC42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88686" y="1891642"/>
            <a:ext cx="5519737" cy="3104851"/>
          </a:xfrm>
          <a:prstGeom prst="rect">
            <a:avLst/>
          </a:prstGeom>
          <a:noFill/>
          <a:ln w="41275">
            <a:solidFill>
              <a:schemeClr val="bg1">
                <a:lumMod val="95000"/>
              </a:schemeClr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9FE40-6204-468E-FAEA-8753EA10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18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Safeguarding our biometric future | Visit our website: www.biometricscommissioner.scot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37CC4-FF16-F925-D131-E2302588CF06}"/>
              </a:ext>
            </a:extLst>
          </p:cNvPr>
          <p:cNvSpPr txBox="1"/>
          <p:nvPr/>
        </p:nvSpPr>
        <p:spPr>
          <a:xfrm>
            <a:off x="838201" y="800100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UK law enforcement needs in next 5 years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 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Better retrospective facial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search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solutions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Live facial recognition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Mobile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view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 &amp; enrolment solutions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rPr>
              <a:t>AI enabled Digital Forensics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+mj-ea"/>
              <a:cs typeface="+mj-cs"/>
            </a:endParaRP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Rapid DNA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Voice recognition 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+mj-cs"/>
              </a:rPr>
              <a:t>Non-generative AI for categorization, weeding and redaction.</a:t>
            </a:r>
          </a:p>
        </p:txBody>
      </p:sp>
    </p:spTree>
    <p:extLst>
      <p:ext uri="{BB962C8B-B14F-4D97-AF65-F5344CB8AC3E}">
        <p14:creationId xmlns:p14="http://schemas.microsoft.com/office/powerpoint/2010/main" val="36366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15E83-81E7-B219-AD53-E52D231A7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EFAB0-C33C-E3E6-FF96-CCED6135B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A0BFB-FEC4-414E-2770-83364530A608}"/>
              </a:ext>
            </a:extLst>
          </p:cNvPr>
          <p:cNvSpPr txBox="1"/>
          <p:nvPr/>
        </p:nvSpPr>
        <p:spPr>
          <a:xfrm>
            <a:off x="968952" y="2179470"/>
            <a:ext cx="5016212" cy="242823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close-up of a diagram&#10;&#10;Description automatically generated">
            <a:extLst>
              <a:ext uri="{FF2B5EF4-FFF2-40B4-BE49-F238E27FC236}">
                <a16:creationId xmlns:a16="http://schemas.microsoft.com/office/drawing/2014/main" id="{D411E587-1CB4-844C-B276-36699AB6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74" y="743022"/>
            <a:ext cx="8951053" cy="52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urple fingerprint on a black background&#10;&#10;Description automatically generated">
            <a:extLst>
              <a:ext uri="{FF2B5EF4-FFF2-40B4-BE49-F238E27FC236}">
                <a16:creationId xmlns:a16="http://schemas.microsoft.com/office/drawing/2014/main" id="{D2734954-FD7F-277C-8EE5-0F7CDE3B11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672263" y="800100"/>
            <a:ext cx="5519737" cy="5112090"/>
          </a:xfr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E10F79-985F-A30A-E172-4E7E6CDA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184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Safeguarding our biometric future | Visit our website: www.biometricscommissioner.scot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0641E2-505E-B570-5AD3-47A976AD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3" y="2495735"/>
            <a:ext cx="6512511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175433378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A5A6-5671-B5A6-2BB2-2CDDB153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6797B-F852-2735-B73F-2D961B33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3" y="1094566"/>
            <a:ext cx="9758883" cy="53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8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D8A4C-6B93-E878-6435-841D2822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pic>
        <p:nvPicPr>
          <p:cNvPr id="11" name="Picture 10" descr="A close-up of a phone&#10;&#10;Description automatically generated">
            <a:extLst>
              <a:ext uri="{FF2B5EF4-FFF2-40B4-BE49-F238E27FC236}">
                <a16:creationId xmlns:a16="http://schemas.microsoft.com/office/drawing/2014/main" id="{AD8D4918-60F7-85E3-B2E4-8698483CD2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560" y="1446983"/>
            <a:ext cx="3468733" cy="4696641"/>
          </a:xfrm>
          <a:prstGeom prst="rect">
            <a:avLst/>
          </a:prstGeom>
        </p:spPr>
      </p:pic>
      <p:pic>
        <p:nvPicPr>
          <p:cNvPr id="13" name="Picture 1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50751647-AECB-131D-98D5-22D544D696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581" y="1478677"/>
            <a:ext cx="3468733" cy="4664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15825-E5E5-1FB3-0FC4-9624C788D89F}"/>
              </a:ext>
            </a:extLst>
          </p:cNvPr>
          <p:cNvSpPr txBox="1"/>
          <p:nvPr/>
        </p:nvSpPr>
        <p:spPr>
          <a:xfrm>
            <a:off x="955040" y="85725"/>
            <a:ext cx="10637520" cy="1212833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1" dirty="0">
                <a:solidFill>
                  <a:schemeClr val="bg1"/>
                </a:solidFill>
              </a:rPr>
              <a:t>Why the Scottish Parliament wanted oversight of biometrics under Scottish criminal procedure law.</a:t>
            </a:r>
          </a:p>
        </p:txBody>
      </p:sp>
    </p:spTree>
    <p:extLst>
      <p:ext uri="{BB962C8B-B14F-4D97-AF65-F5344CB8AC3E}">
        <p14:creationId xmlns:p14="http://schemas.microsoft.com/office/powerpoint/2010/main" val="31477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4FBFEF-6E66-4428-977C-15084FD291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F90B9-A452-DDEE-4C2A-FE86838C674C}"/>
              </a:ext>
            </a:extLst>
          </p:cNvPr>
          <p:cNvSpPr txBox="1"/>
          <p:nvPr/>
        </p:nvSpPr>
        <p:spPr>
          <a:xfrm>
            <a:off x="200025" y="1685925"/>
            <a:ext cx="11077575" cy="4796185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Function of Commissioner is to </a:t>
            </a:r>
            <a:r>
              <a:rPr lang="en-GB" sz="2400" b="1" dirty="0">
                <a:solidFill>
                  <a:srgbClr val="FFFF00"/>
                </a:solidFill>
              </a:rPr>
              <a:t>support and promote </a:t>
            </a:r>
            <a:r>
              <a:rPr lang="en-GB" sz="2400" dirty="0">
                <a:solidFill>
                  <a:schemeClr val="bg1"/>
                </a:solidFill>
              </a:rPr>
              <a:t>lawful, effective, and ethical use under Scottish criminal procedure law.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Scottish legislation is intended to be </a:t>
            </a:r>
            <a:r>
              <a:rPr lang="en-GB" sz="2400" b="1" dirty="0">
                <a:solidFill>
                  <a:srgbClr val="FFFF00"/>
                </a:solidFill>
              </a:rPr>
              <a:t>complimentary to </a:t>
            </a:r>
            <a:r>
              <a:rPr lang="en-GB" sz="2400" dirty="0">
                <a:solidFill>
                  <a:schemeClr val="bg1"/>
                </a:solidFill>
              </a:rPr>
              <a:t>reserved UK legislation (for example UK data protection law, UK CT laws, or  UK investigatory powers legislation.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Scottish legislation applies to the biometric data </a:t>
            </a:r>
            <a:r>
              <a:rPr lang="en-GB" sz="2400" dirty="0">
                <a:solidFill>
                  <a:srgbClr val="FFFFFF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to the source materials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Scottish Parliament approved statutory Code of Practice to help promote good practice and maintain public confidence and trust.</a:t>
            </a:r>
          </a:p>
          <a:p>
            <a:pPr algn="l">
              <a:lnSpc>
                <a:spcPct val="150000"/>
              </a:lnSpc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732F4-860A-261B-479B-D557B30F2CFF}"/>
              </a:ext>
            </a:extLst>
          </p:cNvPr>
          <p:cNvSpPr txBox="1"/>
          <p:nvPr/>
        </p:nvSpPr>
        <p:spPr>
          <a:xfrm>
            <a:off x="1733550" y="257175"/>
            <a:ext cx="8772525" cy="1039515"/>
          </a:xfrm>
          <a:prstGeom prst="rect">
            <a:avLst/>
          </a:prstGeom>
          <a:noFill/>
        </p:spPr>
        <p:txBody>
          <a:bodyPr wrap="square" lIns="0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u="sng" dirty="0">
                <a:solidFill>
                  <a:schemeClr val="bg1"/>
                </a:solidFill>
              </a:rPr>
              <a:t>Parliament approves Scottish Biometrics Commissioner Act 2020</a:t>
            </a:r>
          </a:p>
        </p:txBody>
      </p:sp>
    </p:spTree>
    <p:extLst>
      <p:ext uri="{BB962C8B-B14F-4D97-AF65-F5344CB8AC3E}">
        <p14:creationId xmlns:p14="http://schemas.microsoft.com/office/powerpoint/2010/main" val="397064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11EDB-6F12-A618-713E-B7FD3E38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3678A-8C3A-8C4E-7398-F533D384E2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78F51-7160-2C19-E8D1-9CBA95A46023}"/>
              </a:ext>
            </a:extLst>
          </p:cNvPr>
          <p:cNvSpPr txBox="1"/>
          <p:nvPr/>
        </p:nvSpPr>
        <p:spPr>
          <a:xfrm>
            <a:off x="-897949" y="2179470"/>
            <a:ext cx="10909935" cy="538609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63A46A7-3C05-8637-0A57-A02C15E97731}"/>
              </a:ext>
            </a:extLst>
          </p:cNvPr>
          <p:cNvSpPr txBox="1">
            <a:spLocks/>
          </p:cNvSpPr>
          <p:nvPr/>
        </p:nvSpPr>
        <p:spPr>
          <a:xfrm>
            <a:off x="3659652" y="174661"/>
            <a:ext cx="4643989" cy="1150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Code of Practice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788B2D-F44B-27DB-5197-72DB2E9F241B}"/>
              </a:ext>
            </a:extLst>
          </p:cNvPr>
          <p:cNvSpPr txBox="1"/>
          <p:nvPr/>
        </p:nvSpPr>
        <p:spPr>
          <a:xfrm>
            <a:off x="968951" y="-3230730"/>
            <a:ext cx="10909935" cy="538609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urple background with white text&#10;&#10;AI-generated content may be incorrect.">
            <a:extLst>
              <a:ext uri="{FF2B5EF4-FFF2-40B4-BE49-F238E27FC236}">
                <a16:creationId xmlns:a16="http://schemas.microsoft.com/office/drawing/2014/main" id="{07E08CF5-77E1-A9BD-D662-113E246566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13" y="1361660"/>
            <a:ext cx="3790874" cy="4967221"/>
          </a:xfrm>
          <a:prstGeom prst="rect">
            <a:avLst/>
          </a:prstGeom>
        </p:spPr>
      </p:pic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8C5E4EC6-5818-5DD3-A5D1-773D44F1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102" y="1405256"/>
            <a:ext cx="3790800" cy="486198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55D5166-E313-6EE3-C87D-E416F5ABB3FE}"/>
              </a:ext>
            </a:extLst>
          </p:cNvPr>
          <p:cNvSpPr/>
          <p:nvPr/>
        </p:nvSpPr>
        <p:spPr>
          <a:xfrm>
            <a:off x="4839128" y="2835667"/>
            <a:ext cx="2106202" cy="145893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64201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BF8F0-F9FE-FB2E-5BFC-253E76AA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66349"/>
            <a:ext cx="990290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Safeguarding our biometric future | Visit our website: www.biometricscommissioner.scot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D3799-2B1F-EE1E-B42F-163982527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5" y="269507"/>
            <a:ext cx="4629414" cy="5837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11C7B5-DDE2-5C43-BC75-0DCBAA3E3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64" y="433134"/>
            <a:ext cx="5908374" cy="57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BA585-F2B2-CF08-B567-692C9E44D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1D2EC-9E37-D3BC-0165-3452B99B5EDA}"/>
              </a:ext>
            </a:extLst>
          </p:cNvPr>
          <p:cNvSpPr txBox="1"/>
          <p:nvPr/>
        </p:nvSpPr>
        <p:spPr>
          <a:xfrm>
            <a:off x="968952" y="2179470"/>
            <a:ext cx="5016212" cy="242823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close-up of a diagram&#10;&#10;Description automatically generated">
            <a:extLst>
              <a:ext uri="{FF2B5EF4-FFF2-40B4-BE49-F238E27FC236}">
                <a16:creationId xmlns:a16="http://schemas.microsoft.com/office/drawing/2014/main" id="{E2678AF6-4121-2DB0-1EB6-E8FCAE98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74" y="743022"/>
            <a:ext cx="8951053" cy="52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28BFC794-8749-70C0-0AAC-AA1C38FFD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991575"/>
            <a:ext cx="3256547" cy="3629861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1B3A-4FE3-2732-7833-D2AD32A76F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16C4B8-55FD-3033-4BE3-EDC1A653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Policy comes first</a:t>
            </a:r>
          </a:p>
        </p:txBody>
      </p:sp>
      <p:pic>
        <p:nvPicPr>
          <p:cNvPr id="23" name="Picture Placeholder 2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289F74EA-7B7F-EDDD-276D-15F39D32FC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4" y="1991576"/>
            <a:ext cx="3183431" cy="3629860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29719579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26DE9D-451D-0286-0165-8FCCBB328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Safeguarding our biometric future | Visit our website: www.biometricscommissioner.scot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70E5A-A27B-D337-90BF-61925BDB1E07}"/>
              </a:ext>
            </a:extLst>
          </p:cNvPr>
          <p:cNvSpPr txBox="1"/>
          <p:nvPr/>
        </p:nvSpPr>
        <p:spPr>
          <a:xfrm>
            <a:off x="-897949" y="2179470"/>
            <a:ext cx="10909935" cy="538609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8BBC3D8-7BB3-05D1-81E5-43621B9A9D14}"/>
              </a:ext>
            </a:extLst>
          </p:cNvPr>
          <p:cNvSpPr txBox="1">
            <a:spLocks/>
          </p:cNvSpPr>
          <p:nvPr/>
        </p:nvSpPr>
        <p:spPr>
          <a:xfrm>
            <a:off x="3217863" y="374650"/>
            <a:ext cx="647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Process follows Policy</a:t>
            </a:r>
            <a:endParaRPr lang="en-US" dirty="0"/>
          </a:p>
        </p:txBody>
      </p:sp>
      <p:pic>
        <p:nvPicPr>
          <p:cNvPr id="8" name="Picture 7" descr="A close-up of a child&#10;&#10;Description automatically generated">
            <a:extLst>
              <a:ext uri="{FF2B5EF4-FFF2-40B4-BE49-F238E27FC236}">
                <a16:creationId xmlns:a16="http://schemas.microsoft.com/office/drawing/2014/main" id="{BFEB68E3-B403-7F3C-1F0F-679C5DE80F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18" y="1724832"/>
            <a:ext cx="1932613" cy="3226465"/>
          </a:xfrm>
          <a:prstGeom prst="rect">
            <a:avLst/>
          </a:prstGeom>
        </p:spPr>
      </p:pic>
      <p:pic>
        <p:nvPicPr>
          <p:cNvPr id="18" name="Picture 17" descr="A person sitting at a table with his hands on his face&#10;&#10;Description automatically generated">
            <a:extLst>
              <a:ext uri="{FF2B5EF4-FFF2-40B4-BE49-F238E27FC236}">
                <a16:creationId xmlns:a16="http://schemas.microsoft.com/office/drawing/2014/main" id="{DFA60B35-E6A1-2409-BCF5-A283CF67E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252" y="1735203"/>
            <a:ext cx="1901679" cy="32057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4A2902-10CA-E030-73F4-11B115C8ECB0}"/>
              </a:ext>
            </a:extLst>
          </p:cNvPr>
          <p:cNvSpPr txBox="1"/>
          <p:nvPr/>
        </p:nvSpPr>
        <p:spPr>
          <a:xfrm>
            <a:off x="968951" y="-3230730"/>
            <a:ext cx="10909935" cy="538609"/>
          </a:xfrm>
          <a:prstGeom prst="rect">
            <a:avLst/>
          </a:prstGeom>
          <a:noFill/>
        </p:spPr>
        <p:txBody>
          <a:bodyPr wrap="square" lIns="0" tIns="0" rIns="0" bIns="0" numCol="2" spcCol="36000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ar parked on a road near water&#10;&#10;AI-generated content may be incorrect.">
            <a:extLst>
              <a:ext uri="{FF2B5EF4-FFF2-40B4-BE49-F238E27FC236}">
                <a16:creationId xmlns:a16="http://schemas.microsoft.com/office/drawing/2014/main" id="{2B366CBC-4C77-04E7-DA9D-0B47BF6F71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88" y="1770194"/>
            <a:ext cx="2096821" cy="3156484"/>
          </a:xfrm>
          <a:prstGeom prst="rect">
            <a:avLst/>
          </a:prstGeom>
        </p:spPr>
      </p:pic>
      <p:pic>
        <p:nvPicPr>
          <p:cNvPr id="6" name="Picture 5" descr="A fingerprint on a screen&#10;&#10;AI-generated content may be incorrect.">
            <a:extLst>
              <a:ext uri="{FF2B5EF4-FFF2-40B4-BE49-F238E27FC236}">
                <a16:creationId xmlns:a16="http://schemas.microsoft.com/office/drawing/2014/main" id="{FBE7494C-EE1C-37CC-FFB1-46FD5FBB90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719" y="1738002"/>
            <a:ext cx="2195518" cy="3202925"/>
          </a:xfrm>
          <a:prstGeom prst="rect">
            <a:avLst/>
          </a:prstGeom>
        </p:spPr>
      </p:pic>
      <p:pic>
        <p:nvPicPr>
          <p:cNvPr id="7" name="Picture 6" descr="A person looking through a microscope&#10;&#10;AI-generated content may be incorrect.">
            <a:extLst>
              <a:ext uri="{FF2B5EF4-FFF2-40B4-BE49-F238E27FC236}">
                <a16:creationId xmlns:a16="http://schemas.microsoft.com/office/drawing/2014/main" id="{252B5DDC-4FB7-F746-D62B-108181E733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325" y="1747165"/>
            <a:ext cx="2242730" cy="317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06069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ScotParl Biometrics">
  <a:themeElements>
    <a:clrScheme name="Biometrics">
      <a:dk1>
        <a:srgbClr val="3C3C3C"/>
      </a:dk1>
      <a:lt1>
        <a:srgbClr val="FFFFFF"/>
      </a:lt1>
      <a:dk2>
        <a:srgbClr val="8659E7"/>
      </a:dk2>
      <a:lt2>
        <a:srgbClr val="E7E6E6"/>
      </a:lt2>
      <a:accent1>
        <a:srgbClr val="865AE6"/>
      </a:accent1>
      <a:accent2>
        <a:srgbClr val="86538B"/>
      </a:accent2>
      <a:accent3>
        <a:srgbClr val="C4A7CC"/>
      </a:accent3>
      <a:accent4>
        <a:srgbClr val="865AE6"/>
      </a:accent4>
      <a:accent5>
        <a:srgbClr val="86538B"/>
      </a:accent5>
      <a:accent6>
        <a:srgbClr val="C4A7CC"/>
      </a:accent6>
      <a:hlink>
        <a:srgbClr val="8658E6"/>
      </a:hlink>
      <a:folHlink>
        <a:srgbClr val="3B3B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bIns="0" rtlCol="0" anchor="t">
        <a:spAutoFit/>
      </a:bodyPr>
      <a:lstStyle>
        <a:defPPr algn="l">
          <a:lnSpc>
            <a:spcPct val="15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5563_ScotParl_Biometrics_PowerPoint_Template" id="{15C71C83-9EC7-B248-876B-1B49D4481687}" vid="{EB8C5E69-5DC2-7848-B241-D8C9CA4AFE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17e2d7-3341-47da-9d7f-95fe2d4fe3c6">
      <Terms xmlns="http://schemas.microsoft.com/office/infopath/2007/PartnerControls"/>
    </lcf76f155ced4ddcb4097134ff3c332f>
    <TaxCatchAll xmlns="19b9c87a-cb3a-42c4-a56c-03685fd36e2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C3C57688070449541E14068322A10" ma:contentTypeVersion="13" ma:contentTypeDescription="Create a new document." ma:contentTypeScope="" ma:versionID="38871cb173ace2e561cfa8d8a117af2a">
  <xsd:schema xmlns:xsd="http://www.w3.org/2001/XMLSchema" xmlns:xs="http://www.w3.org/2001/XMLSchema" xmlns:p="http://schemas.microsoft.com/office/2006/metadata/properties" xmlns:ns2="2417e2d7-3341-47da-9d7f-95fe2d4fe3c6" xmlns:ns3="19b9c87a-cb3a-42c4-a56c-03685fd36e2f" targetNamespace="http://schemas.microsoft.com/office/2006/metadata/properties" ma:root="true" ma:fieldsID="4a88a4b83e2aa7d7d26b9f33f2dde31d" ns2:_="" ns3:_="">
    <xsd:import namespace="2417e2d7-3341-47da-9d7f-95fe2d4fe3c6"/>
    <xsd:import namespace="19b9c87a-cb3a-42c4-a56c-03685fd36e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7e2d7-3341-47da-9d7f-95fe2d4fe3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94d5e3d-88e3-4c55-b684-1c81dd55b7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9c87a-cb3a-42c4-a56c-03685fd36e2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25a10ee-c290-4380-b3a1-faa829841641}" ma:internalName="TaxCatchAll" ma:showField="CatchAllData" ma:web="19b9c87a-cb3a-42c4-a56c-03685fd36e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9DA5ED-7C48-488A-9842-4BA158B8E0D0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2417e2d7-3341-47da-9d7f-95fe2d4fe3c6"/>
    <ds:schemaRef ds:uri="http://schemas.microsoft.com/office/infopath/2007/PartnerControls"/>
    <ds:schemaRef ds:uri="19b9c87a-cb3a-42c4-a56c-03685fd36e2f"/>
  </ds:schemaRefs>
</ds:datastoreItem>
</file>

<file path=customXml/itemProps2.xml><?xml version="1.0" encoding="utf-8"?>
<ds:datastoreItem xmlns:ds="http://schemas.openxmlformats.org/officeDocument/2006/customXml" ds:itemID="{3EA8E40C-A9A1-469C-B58A-7DCBC5EFF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17e2d7-3341-47da-9d7f-95fe2d4fe3c6"/>
    <ds:schemaRef ds:uri="19b9c87a-cb3a-42c4-a56c-03685fd36e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30110-09D9-416D-AF49-E1FFB9C3F9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SBC PowerPoint Template</Template>
  <TotalTime>1303</TotalTime>
  <Words>617</Words>
  <Application>Microsoft Office PowerPoint</Application>
  <PresentationFormat>Widescreen</PresentationFormat>
  <Paragraphs>85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Helvetica Neue Fin</vt:lpstr>
      <vt:lpstr>Helvetica Neue Moyen</vt:lpstr>
      <vt:lpstr>N27 Medium</vt:lpstr>
      <vt:lpstr>Symbol</vt:lpstr>
      <vt:lpstr>ScotParl Biometrics</vt:lpstr>
      <vt:lpstr>‘Biometrics and Policing in an AI-Driven World’  Dr Brian Plastow – Scottish Biometrics Commissioner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Policy comes first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Joanna Milne</dc:creator>
  <cp:keywords>PowerPoint, Glide, Slidor</cp:keywords>
  <cp:lastModifiedBy>Brian Plastow</cp:lastModifiedBy>
  <cp:revision>6</cp:revision>
  <dcterms:created xsi:type="dcterms:W3CDTF">2024-07-31T08:21:49Z</dcterms:created>
  <dcterms:modified xsi:type="dcterms:W3CDTF">2025-04-29T08:18:24Z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0x01010023DC3C57688070449541E14068322A10</vt:lpwstr>
  </property>
</Properties>
</file>